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72" r:id="rId6"/>
    <p:sldId id="273" r:id="rId7"/>
    <p:sldId id="286" r:id="rId8"/>
    <p:sldId id="292" r:id="rId9"/>
    <p:sldId id="288" r:id="rId10"/>
    <p:sldId id="283" r:id="rId11"/>
    <p:sldId id="262" r:id="rId12"/>
    <p:sldId id="266" r:id="rId13"/>
    <p:sldId id="274" r:id="rId14"/>
    <p:sldId id="275" r:id="rId15"/>
    <p:sldId id="276" r:id="rId16"/>
    <p:sldId id="290" r:id="rId17"/>
    <p:sldId id="291" r:id="rId18"/>
    <p:sldId id="287" r:id="rId19"/>
    <p:sldId id="289" r:id="rId20"/>
    <p:sldId id="284" r:id="rId21"/>
    <p:sldId id="263" r:id="rId22"/>
    <p:sldId id="268" r:id="rId23"/>
    <p:sldId id="277" r:id="rId24"/>
    <p:sldId id="278" r:id="rId25"/>
    <p:sldId id="279" r:id="rId26"/>
    <p:sldId id="285" r:id="rId27"/>
    <p:sldId id="264" r:id="rId28"/>
    <p:sldId id="280" r:id="rId29"/>
    <p:sldId id="281" r:id="rId30"/>
    <p:sldId id="282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es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act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ibest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ampasibest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ampasibest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ampasibest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ampasibest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lampasibest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77;&#1076;&#1079;&#1076;&#1088;&#1072;&#1074;.&#1088;&#1092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-u-n-n-y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153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                                                        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184" y="390862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5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ru-RU" sz="2500" dirty="0" smtClean="0">
                <a:latin typeface="Lucida Sans Unicode" pitchFamily="34" charset="0"/>
                <a:cs typeface="Lucida Sans Unicode" pitchFamily="34" charset="0"/>
              </a:rPr>
              <a:t>1 квартал 2013год</a:t>
            </a:r>
          </a:p>
          <a:p>
            <a:pPr algn="r"/>
            <a:r>
              <a:rPr lang="ru-RU" sz="2500" dirty="0">
                <a:latin typeface="Lucida Sans Unicode" pitchFamily="34" charset="0"/>
                <a:cs typeface="Lucida Sans Unicode" pitchFamily="34" charset="0"/>
              </a:rPr>
              <a:t>ООО «</a:t>
            </a:r>
            <a:r>
              <a:rPr lang="ru-RU" sz="2500" dirty="0" err="1">
                <a:latin typeface="Lucida Sans Unicode" pitchFamily="34" charset="0"/>
                <a:cs typeface="Lucida Sans Unicode" pitchFamily="34" charset="0"/>
              </a:rPr>
              <a:t>СибЭСТ</a:t>
            </a:r>
            <a:r>
              <a:rPr lang="ru-RU" sz="2500" dirty="0">
                <a:latin typeface="Lucida Sans Unicode" pitchFamily="34" charset="0"/>
                <a:cs typeface="Lucida Sans Unicode" pitchFamily="34" charset="0"/>
              </a:rPr>
              <a:t>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340768"/>
            <a:ext cx="7772400" cy="182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Визуализация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93153" y="2708920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5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ru-RU" sz="2500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ru-RU" sz="2500" dirty="0" smtClean="0">
                <a:latin typeface="Lucida Sans Unicode" pitchFamily="34" charset="0"/>
                <a:cs typeface="Lucida Sans Unicode" pitchFamily="34" charset="0"/>
              </a:rPr>
              <a:t>   Интернет - маркетинг</a:t>
            </a:r>
            <a:endParaRPr lang="ru-RU" sz="25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653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7030A0"/>
                </a:solidFill>
              </a:rPr>
              <a:t>Аксиненко</a:t>
            </a:r>
            <a:r>
              <a:rPr lang="ru-RU" sz="1400" dirty="0" smtClean="0">
                <a:solidFill>
                  <a:srgbClr val="7030A0"/>
                </a:solidFill>
              </a:rPr>
              <a:t> А.М.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6044"/>
            <a:ext cx="23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Общий вывод по продвижению:</a:t>
            </a:r>
          </a:p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3269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1.   </a:t>
            </a:r>
            <a:r>
              <a:rPr lang="ru-RU" dirty="0" smtClean="0"/>
              <a:t>Сайт имеет следующие региональные привязки: Новосибирск, Томск,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Тюмень, Казань.  По данным городам сайт занимает устойчивые позиции. В   </a:t>
            </a:r>
          </a:p>
          <a:p>
            <a:pPr algn="just"/>
            <a:r>
              <a:rPr lang="ru-RU" dirty="0" smtClean="0"/>
              <a:t>      целом по России позиции сайта уверенно растут.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Поскольку ключевые фразы являются достаточно конкурентными,   </a:t>
            </a:r>
          </a:p>
          <a:p>
            <a:pPr algn="just"/>
            <a:r>
              <a:rPr lang="ru-RU" dirty="0" smtClean="0"/>
              <a:t>     дальнейшее продвижение необходимо осуществлять за счет покупки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ссылок на биржах ссылок.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3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15" y="1184889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  </a:t>
            </a:r>
            <a:r>
              <a:rPr lang="ru-RU" dirty="0" smtClean="0"/>
              <a:t>Продвижение в поисковых системах:  отслеживание текущих позиций, </a:t>
            </a:r>
          </a:p>
          <a:p>
            <a:r>
              <a:rPr lang="ru-RU" dirty="0"/>
              <a:t> </a:t>
            </a:r>
            <a:r>
              <a:rPr lang="ru-RU" dirty="0" smtClean="0"/>
              <a:t>    корректировка текстов в случае необходимости.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Покупка ссылок на биржах ссылок, поддержание имеющихся.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Баннерное размещение на специализированных ресурсах.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smtClean="0"/>
              <a:t>Интернет активность на тематических форумах и в социальных сетях.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50" y="102079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200" b="1" dirty="0" smtClean="0">
                <a:solidFill>
                  <a:srgbClr val="00B050"/>
                </a:solidFill>
              </a:rPr>
              <a:t>11.07.2012 </a:t>
            </a:r>
            <a:r>
              <a:rPr lang="ru-RU" sz="1200" b="1" dirty="0">
                <a:solidFill>
                  <a:srgbClr val="00B050"/>
                </a:solidFill>
              </a:rPr>
              <a:t>по 09.01.2013 </a:t>
            </a:r>
            <a:r>
              <a:rPr lang="ru-RU" sz="1200" b="1" dirty="0" err="1">
                <a:solidFill>
                  <a:srgbClr val="00B050"/>
                </a:solidFill>
              </a:rPr>
              <a:t>гг</a:t>
            </a:r>
            <a:r>
              <a:rPr lang="ru-RU" sz="1200" b="1" dirty="0">
                <a:solidFill>
                  <a:srgbClr val="00B050"/>
                </a:solidFill>
              </a:rPr>
              <a:t> по г</a:t>
            </a:r>
            <a:r>
              <a:rPr lang="ru-RU" sz="1200" b="1" dirty="0" smtClean="0">
                <a:solidFill>
                  <a:srgbClr val="00B050"/>
                </a:solidFill>
              </a:rPr>
              <a:t>. Новосибирск».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473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Александр\Desktop\SEO\анализ позиций сайтов\antibact\новосибирск\1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64" y="1916832"/>
            <a:ext cx="5472087" cy="47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4784" y="1561992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11.07.2012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800" y="96976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200" b="1" dirty="0" smtClean="0">
                <a:solidFill>
                  <a:srgbClr val="00B050"/>
                </a:solidFill>
              </a:rPr>
              <a:t>11.07.2012 </a:t>
            </a:r>
            <a:r>
              <a:rPr lang="ru-RU" sz="1200" b="1" dirty="0">
                <a:solidFill>
                  <a:srgbClr val="00B050"/>
                </a:solidFill>
              </a:rPr>
              <a:t>по 09.01.2013 </a:t>
            </a:r>
            <a:r>
              <a:rPr lang="ru-RU" sz="1200" b="1" dirty="0" err="1">
                <a:solidFill>
                  <a:srgbClr val="00B050"/>
                </a:solidFill>
              </a:rPr>
              <a:t>гг</a:t>
            </a:r>
            <a:r>
              <a:rPr lang="ru-RU" sz="1200" b="1" dirty="0">
                <a:solidFill>
                  <a:srgbClr val="00B050"/>
                </a:solidFill>
              </a:rPr>
              <a:t> по г</a:t>
            </a:r>
            <a:r>
              <a:rPr lang="ru-RU" sz="1200" b="1" dirty="0" smtClean="0">
                <a:solidFill>
                  <a:srgbClr val="00B050"/>
                </a:solidFill>
              </a:rPr>
              <a:t>. Новосибирск».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3455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170" name="Picture 2" descr="C:\Users\Александр\Desktop\санни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28" y="1682838"/>
            <a:ext cx="4939843" cy="51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800" y="1484918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25.12.2012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21.09.2012 по 09.01.2013 </a:t>
            </a:r>
            <a:r>
              <a:rPr lang="ru-RU" sz="1200" b="1" dirty="0" err="1">
                <a:solidFill>
                  <a:srgbClr val="00B050"/>
                </a:solidFill>
              </a:rPr>
              <a:t>гг</a:t>
            </a:r>
            <a:r>
              <a:rPr lang="ru-RU" sz="1200" b="1" dirty="0">
                <a:solidFill>
                  <a:srgbClr val="00B050"/>
                </a:solidFill>
              </a:rPr>
              <a:t> по г</a:t>
            </a:r>
            <a:r>
              <a:rPr lang="ru-RU" sz="1200" b="1" dirty="0" smtClean="0">
                <a:solidFill>
                  <a:srgbClr val="00B050"/>
                </a:solidFill>
              </a:rPr>
              <a:t>. Тюмень».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Александр\Desktop\санни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96" y="1530370"/>
            <a:ext cx="4817907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729" y="1391870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</a:t>
            </a:r>
            <a:r>
              <a:rPr lang="ru-RU" sz="1200" dirty="0" smtClean="0">
                <a:solidFill>
                  <a:srgbClr val="0070C0"/>
                </a:solidFill>
              </a:rPr>
              <a:t>21.09.2012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21.09.2012 по 09.01.2013 </a:t>
            </a:r>
            <a:r>
              <a:rPr lang="ru-RU" sz="1200" b="1" dirty="0" err="1">
                <a:solidFill>
                  <a:srgbClr val="00B050"/>
                </a:solidFill>
              </a:rPr>
              <a:t>гг</a:t>
            </a:r>
            <a:r>
              <a:rPr lang="ru-RU" sz="1200" b="1" dirty="0">
                <a:solidFill>
                  <a:srgbClr val="00B050"/>
                </a:solidFill>
              </a:rPr>
              <a:t> по г</a:t>
            </a:r>
            <a:r>
              <a:rPr lang="ru-RU" sz="1200" b="1" dirty="0" smtClean="0">
                <a:solidFill>
                  <a:srgbClr val="00B050"/>
                </a:solidFill>
              </a:rPr>
              <a:t>. Тюмень».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Александр\Desktop\санни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01" y="1614569"/>
            <a:ext cx="4843686" cy="5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337570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</a:t>
            </a:r>
            <a:r>
              <a:rPr lang="ru-RU" sz="1200" b="1" dirty="0" smtClean="0">
                <a:solidFill>
                  <a:srgbClr val="00B050"/>
                </a:solidFill>
              </a:rPr>
              <a:t>фразам по всей России по состоянию на 09.01.2013 г».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Александр\Desktop\санни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02665"/>
            <a:ext cx="5059952" cy="53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Динамика изменений позиций по всем ключевым </a:t>
            </a:r>
            <a:r>
              <a:rPr lang="ru-RU" sz="1200" b="1" dirty="0" smtClean="0">
                <a:solidFill>
                  <a:srgbClr val="00B050"/>
                </a:solidFill>
              </a:rPr>
              <a:t>фразам по всей России по состоянию на 09.01.2013 г».</a:t>
            </a:r>
          </a:p>
          <a:p>
            <a:endParaRPr lang="ru-RU" sz="1200" b="1" dirty="0" smtClean="0">
              <a:solidFill>
                <a:srgbClr val="00B050"/>
              </a:solidFill>
            </a:endParaRPr>
          </a:p>
          <a:p>
            <a:r>
              <a:rPr lang="ru-RU" sz="1100" b="1" dirty="0" smtClean="0">
                <a:solidFill>
                  <a:srgbClr val="0070C0"/>
                </a:solidFill>
              </a:rPr>
              <a:t>Линейный график.</a:t>
            </a:r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Александр\Desktop\санни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9662"/>
            <a:ext cx="5760640" cy="48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36" y="49028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29045"/>
            <a:ext cx="325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Аккаунт сайта в социальной сети  «</a:t>
            </a:r>
            <a:r>
              <a:rPr lang="ru-RU" sz="1200" b="1" dirty="0" err="1" smtClean="0">
                <a:solidFill>
                  <a:srgbClr val="00B050"/>
                </a:solidFill>
              </a:rPr>
              <a:t>вконтакте</a:t>
            </a:r>
            <a:r>
              <a:rPr lang="ru-RU" sz="1200" b="1" dirty="0" smtClean="0">
                <a:solidFill>
                  <a:srgbClr val="00B050"/>
                </a:solidFill>
              </a:rPr>
              <a:t>»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41438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Цель создания группы: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Информирование о продукции.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Поддержание лояльности к компании и ее продукции.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Расширение количества потребителей.</a:t>
            </a:r>
            <a:endParaRPr lang="ru-RU" sz="1200" dirty="0"/>
          </a:p>
        </p:txBody>
      </p:sp>
      <p:pic>
        <p:nvPicPr>
          <p:cNvPr id="18434" name="Picture 2" descr="C:\Users\Александр\Desktop\санни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35" y="1465494"/>
            <a:ext cx="3722263" cy="33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243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76" y="1529928"/>
            <a:ext cx="797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Контекстная реклама в </a:t>
            </a:r>
            <a:r>
              <a:rPr lang="en-US" sz="1200" b="1" dirty="0" smtClean="0">
                <a:solidFill>
                  <a:srgbClr val="0070C0"/>
                </a:solidFill>
              </a:rPr>
              <a:t>yandex.ru</a:t>
            </a:r>
            <a:r>
              <a:rPr lang="ru-RU" sz="12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Стоимость колеблется от 5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до 16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месяц  в зависимости от размещения и времени года. По состоянию на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27.12.2012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 размещении в позиции гарантированных показов бюджет на рекламу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5 102 рубля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 30 ключевых фразах. В качестве региона выбрана вся Россия, за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искл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Москвы, Санкт – Петербурга и Северного Кавказа.  Стоимость размещения при такой же региональной выборке, но при позиции 1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место – </a:t>
            </a:r>
            <a:r>
              <a:rPr lang="ru-RU" sz="1200" dirty="0" smtClean="0">
                <a:solidFill>
                  <a:srgbClr val="FF0000"/>
                </a:solidFill>
              </a:rPr>
              <a:t>15 663 рубля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Стоимость контекстной рекламы в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google.ru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примерно 5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1200" dirty="0"/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683" y="3212976"/>
            <a:ext cx="794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2</a:t>
            </a:r>
            <a:r>
              <a:rPr lang="ru-RU" sz="1200" dirty="0" smtClean="0">
                <a:solidFill>
                  <a:srgbClr val="0070C0"/>
                </a:solidFill>
              </a:rPr>
              <a:t>. </a:t>
            </a:r>
            <a:r>
              <a:rPr lang="ru-RU" sz="1200" b="1" dirty="0" smtClean="0">
                <a:solidFill>
                  <a:srgbClr val="0070C0"/>
                </a:solidFill>
              </a:rPr>
              <a:t>Баннерное размещение в специализированных системах.</a:t>
            </a:r>
          </a:p>
          <a:p>
            <a:pPr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 </a:t>
            </a:r>
            <a:r>
              <a:rPr lang="ru-RU" sz="1200" dirty="0" smtClean="0">
                <a:solidFill>
                  <a:srgbClr val="002060"/>
                </a:solidFill>
              </a:rPr>
              <a:t>Возможен баннерный обмен при котором наши баннеры размещаются при условии размещения других баннеров на нашем сайте. При коммерческом размещении бюджет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от нескольких тысяч рублей </a:t>
            </a:r>
            <a:r>
              <a:rPr lang="ru-RU" sz="1200" dirty="0" smtClean="0">
                <a:solidFill>
                  <a:srgbClr val="002060"/>
                </a:solidFill>
              </a:rPr>
              <a:t>в зависимости от специфики баннерной системы </a:t>
            </a:r>
            <a:r>
              <a:rPr lang="ru-RU" sz="1200" dirty="0" err="1" smtClean="0">
                <a:solidFill>
                  <a:srgbClr val="002060"/>
                </a:solidFill>
              </a:rPr>
              <a:t>рунета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683" y="4581128"/>
            <a:ext cx="809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3</a:t>
            </a:r>
            <a:r>
              <a:rPr lang="ru-RU" sz="1200" dirty="0" smtClean="0">
                <a:solidFill>
                  <a:srgbClr val="0070C0"/>
                </a:solidFill>
              </a:rPr>
              <a:t>. </a:t>
            </a:r>
            <a:r>
              <a:rPr lang="ru-RU" sz="1200" b="1" dirty="0" smtClean="0">
                <a:solidFill>
                  <a:srgbClr val="0070C0"/>
                </a:solidFill>
              </a:rPr>
              <a:t>Покупка арендных и вечных ссылок на биржах ссылок </a:t>
            </a:r>
            <a:r>
              <a:rPr lang="en-US" sz="1200" b="1" dirty="0" smtClean="0">
                <a:solidFill>
                  <a:srgbClr val="0070C0"/>
                </a:solidFill>
              </a:rPr>
              <a:t>sape.ru </a:t>
            </a:r>
            <a:r>
              <a:rPr lang="ru-RU" sz="1200" b="1" dirty="0" smtClean="0">
                <a:solidFill>
                  <a:srgbClr val="0070C0"/>
                </a:solidFill>
              </a:rPr>
              <a:t>и </a:t>
            </a:r>
            <a:r>
              <a:rPr lang="en-US" sz="1200" b="1" dirty="0" smtClean="0">
                <a:solidFill>
                  <a:srgbClr val="0070C0"/>
                </a:solidFill>
              </a:rPr>
              <a:t>gogetlinks.ru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</a:t>
            </a:r>
            <a:r>
              <a:rPr lang="ru-RU" sz="1200" dirty="0" smtClean="0">
                <a:solidFill>
                  <a:srgbClr val="002060"/>
                </a:solidFill>
              </a:rPr>
              <a:t>Стоимость одной арендной ссылки колеблется около 15 рублей в месяц, вечной – около 200 рублей. С учетом покупки новых и поддержания действующих ежемесячный расход на ссылки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около 1 тысячи рублей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206044"/>
            <a:ext cx="280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Оценка стоимости продвижения сайта.</a:t>
            </a:r>
            <a:endParaRPr lang="ru-RU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6125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Продвижение сайтов компании в поисковых системах </a:t>
            </a:r>
            <a:r>
              <a:rPr lang="ru-RU" dirty="0" err="1" smtClean="0"/>
              <a:t>рунета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Баннерное размещение в специализированных системах.</a:t>
            </a:r>
          </a:p>
          <a:p>
            <a:endParaRPr lang="ru-RU" dirty="0" smtClean="0"/>
          </a:p>
          <a:p>
            <a:r>
              <a:rPr lang="ru-RU" dirty="0" smtClean="0"/>
              <a:t>Работа с аудиторией в социальных сетях, а также на тематических форумах.</a:t>
            </a:r>
          </a:p>
          <a:p>
            <a:endParaRPr lang="ru-RU" dirty="0" smtClean="0"/>
          </a:p>
          <a:p>
            <a:r>
              <a:rPr lang="ru-RU" dirty="0" smtClean="0"/>
              <a:t>Доработка и техническая поддержка имеющихся сайтов.</a:t>
            </a:r>
          </a:p>
          <a:p>
            <a:endParaRPr lang="ru-RU" dirty="0" smtClean="0"/>
          </a:p>
          <a:p>
            <a:r>
              <a:rPr lang="ru-RU" dirty="0" smtClean="0"/>
              <a:t>Составление Т.З. и контроль выполнения работ по интернет – магазину, модуля </a:t>
            </a:r>
            <a:r>
              <a:rPr lang="en-US" dirty="0" smtClean="0"/>
              <a:t>B2B </a:t>
            </a:r>
            <a:r>
              <a:rPr lang="ru-RU" dirty="0" smtClean="0"/>
              <a:t>для сайта </a:t>
            </a:r>
            <a:r>
              <a:rPr lang="en-US" dirty="0" smtClean="0">
                <a:hlinkClick r:id="rId2"/>
              </a:rPr>
              <a:t>www.sibest.ru</a:t>
            </a:r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17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22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http://www.antibact.ru/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7" y="980728"/>
            <a:ext cx="23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Общий вывод по продвижению:</a:t>
            </a:r>
          </a:p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32691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smtClean="0"/>
              <a:t>Сайт уверенно занимает первые строки выдачи </a:t>
            </a:r>
            <a:r>
              <a:rPr lang="ru-RU" dirty="0" err="1" smtClean="0"/>
              <a:t>яндекса</a:t>
            </a:r>
            <a:r>
              <a:rPr lang="ru-RU" dirty="0" smtClean="0"/>
              <a:t> по г. Новосибирск.  </a:t>
            </a:r>
          </a:p>
          <a:p>
            <a:pPr algn="just"/>
            <a:r>
              <a:rPr lang="ru-RU" dirty="0" smtClean="0"/>
              <a:t>    По остальным городам наблюдается положительная динамика. Сайт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продвигается по 25 городам России.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С целью уверенного вывода сайта на первые строки выдачи поисковых </a:t>
            </a:r>
          </a:p>
          <a:p>
            <a:pPr algn="just"/>
            <a:r>
              <a:rPr lang="ru-RU" dirty="0" smtClean="0"/>
              <a:t>    систем  как по отдельным городам так и по всей России необходимо </a:t>
            </a:r>
          </a:p>
          <a:p>
            <a:pPr algn="just"/>
            <a:r>
              <a:rPr lang="ru-RU" dirty="0" smtClean="0"/>
              <a:t>    наращивание ссылочной массы.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9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0084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smtClean="0"/>
              <a:t>Составление технического задания для личного кабинета пользователя,   </a:t>
            </a:r>
          </a:p>
          <a:p>
            <a:r>
              <a:rPr lang="ru-RU" dirty="0"/>
              <a:t> </a:t>
            </a:r>
            <a:r>
              <a:rPr lang="ru-RU" dirty="0" smtClean="0"/>
              <a:t>   контроль выполнения работ, текущая техническая поддержка.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Продвижение в поисковых системах:  отслеживание текущих позиций, </a:t>
            </a:r>
          </a:p>
          <a:p>
            <a:r>
              <a:rPr lang="ru-RU" dirty="0" smtClean="0"/>
              <a:t>     корректировка текстов в случае необходимости.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Покупка ссылок на биржах ссылок, поддержание имеющихся.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smtClean="0"/>
              <a:t>Баннерное размещение на специализированных ресурсах.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6. </a:t>
            </a:r>
            <a:r>
              <a:rPr lang="ru-RU" dirty="0" smtClean="0"/>
              <a:t>Интернет активность на тематических форумах и в социальных сетях.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7. </a:t>
            </a:r>
            <a:r>
              <a:rPr lang="ru-RU" dirty="0" smtClean="0"/>
              <a:t>В случае необходимости развитие региональных доменов сайта.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94012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100" b="1" dirty="0" smtClean="0">
                <a:solidFill>
                  <a:srgbClr val="00B050"/>
                </a:solidFill>
              </a:rPr>
              <a:t>03.09.2012 </a:t>
            </a:r>
            <a:r>
              <a:rPr lang="ru-RU" sz="1100" b="1" dirty="0">
                <a:solidFill>
                  <a:srgbClr val="00B050"/>
                </a:solidFill>
              </a:rPr>
              <a:t>по 09.01.2013 </a:t>
            </a:r>
            <a:r>
              <a:rPr lang="ru-RU" sz="1100" b="1" dirty="0" err="1">
                <a:solidFill>
                  <a:srgbClr val="00B050"/>
                </a:solidFill>
              </a:rPr>
              <a:t>гг</a:t>
            </a:r>
            <a:r>
              <a:rPr lang="ru-RU" sz="1100" b="1" dirty="0">
                <a:solidFill>
                  <a:srgbClr val="00B050"/>
                </a:solidFill>
              </a:rPr>
              <a:t> по г. </a:t>
            </a:r>
            <a:r>
              <a:rPr lang="ru-RU" sz="1100" b="1" dirty="0" smtClean="0">
                <a:solidFill>
                  <a:srgbClr val="00B050"/>
                </a:solidFill>
              </a:rPr>
              <a:t>Новосибирск».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9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Александр\Desktop\санни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763953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012" y="115562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03.09.2012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94012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100" b="1" dirty="0" smtClean="0">
                <a:solidFill>
                  <a:srgbClr val="00B050"/>
                </a:solidFill>
              </a:rPr>
              <a:t>03.09.2012 </a:t>
            </a:r>
            <a:r>
              <a:rPr lang="ru-RU" sz="1100" b="1" dirty="0">
                <a:solidFill>
                  <a:srgbClr val="00B050"/>
                </a:solidFill>
              </a:rPr>
              <a:t>по 09.01.2013 </a:t>
            </a:r>
            <a:r>
              <a:rPr lang="ru-RU" sz="1100" b="1" dirty="0" err="1">
                <a:solidFill>
                  <a:srgbClr val="00B050"/>
                </a:solidFill>
              </a:rPr>
              <a:t>гг</a:t>
            </a:r>
            <a:r>
              <a:rPr lang="ru-RU" sz="1100" b="1" dirty="0">
                <a:solidFill>
                  <a:srgbClr val="00B050"/>
                </a:solidFill>
              </a:rPr>
              <a:t> по г. </a:t>
            </a:r>
            <a:r>
              <a:rPr lang="ru-RU" sz="1100" b="1" dirty="0" smtClean="0">
                <a:solidFill>
                  <a:srgbClr val="00B050"/>
                </a:solidFill>
              </a:rPr>
              <a:t>Новосибирск».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9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Александр\Desktop\санни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3091"/>
            <a:ext cx="5197015" cy="51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139102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3132" y="959610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100" b="1" dirty="0" smtClean="0">
                <a:solidFill>
                  <a:srgbClr val="00B050"/>
                </a:solidFill>
              </a:rPr>
              <a:t>01.11.2012 </a:t>
            </a:r>
            <a:r>
              <a:rPr lang="ru-RU" sz="1100" b="1" dirty="0">
                <a:solidFill>
                  <a:srgbClr val="00B050"/>
                </a:solidFill>
              </a:rPr>
              <a:t>по 09.01.2013 </a:t>
            </a:r>
            <a:r>
              <a:rPr lang="ru-RU" sz="1100" b="1" dirty="0" err="1">
                <a:solidFill>
                  <a:srgbClr val="00B050"/>
                </a:solidFill>
              </a:rPr>
              <a:t>гг</a:t>
            </a:r>
            <a:r>
              <a:rPr lang="ru-RU" sz="1100" b="1" dirty="0">
                <a:solidFill>
                  <a:srgbClr val="00B050"/>
                </a:solidFill>
              </a:rPr>
              <a:t> по г. </a:t>
            </a:r>
            <a:r>
              <a:rPr lang="ru-RU" sz="1100" b="1" dirty="0" smtClean="0">
                <a:solidFill>
                  <a:srgbClr val="00B050"/>
                </a:solidFill>
              </a:rPr>
              <a:t>Тюмень».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806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Александр\Desktop\санни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7414"/>
            <a:ext cx="5352526" cy="53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3132" y="1228914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01.11.2012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94012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изменений позиций по всем ключевым фразам за период с  </a:t>
            </a:r>
            <a:r>
              <a:rPr lang="ru-RU" sz="1100" b="1" dirty="0" smtClean="0">
                <a:solidFill>
                  <a:srgbClr val="00B050"/>
                </a:solidFill>
              </a:rPr>
              <a:t>01.11.2012 </a:t>
            </a:r>
            <a:r>
              <a:rPr lang="ru-RU" sz="1100" b="1" dirty="0">
                <a:solidFill>
                  <a:srgbClr val="00B050"/>
                </a:solidFill>
              </a:rPr>
              <a:t>по </a:t>
            </a:r>
            <a:r>
              <a:rPr lang="ru-RU" sz="1100" b="1" dirty="0" smtClean="0">
                <a:solidFill>
                  <a:srgbClr val="00B050"/>
                </a:solidFill>
              </a:rPr>
              <a:t>09.01.2013гг </a:t>
            </a:r>
            <a:r>
              <a:rPr lang="ru-RU" sz="1100" b="1" dirty="0">
                <a:solidFill>
                  <a:srgbClr val="00B050"/>
                </a:solidFill>
              </a:rPr>
              <a:t>по г. </a:t>
            </a:r>
            <a:r>
              <a:rPr lang="ru-RU" sz="1100" b="1" dirty="0" smtClean="0">
                <a:solidFill>
                  <a:srgbClr val="00B050"/>
                </a:solidFill>
              </a:rPr>
              <a:t>Тюмень».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07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Александр\Desktop\санни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375116" cy="52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138040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</a:p>
        </p:txBody>
      </p:sp>
    </p:spTree>
    <p:extLst>
      <p:ext uri="{BB962C8B-B14F-4D97-AF65-F5344CB8AC3E}">
        <p14:creationId xmlns:p14="http://schemas.microsoft.com/office/powerpoint/2010/main" val="37818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07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836712"/>
            <a:ext cx="23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Общий вывод по продвижению:</a:t>
            </a:r>
          </a:p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532691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smtClean="0"/>
              <a:t>Сайт уверенно занимает первые строки выдачи </a:t>
            </a:r>
            <a:r>
              <a:rPr lang="ru-RU" dirty="0" err="1" smtClean="0"/>
              <a:t>яндекса</a:t>
            </a:r>
            <a:r>
              <a:rPr lang="ru-RU" dirty="0" smtClean="0"/>
              <a:t> по г. Новосибирск.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По остальным городам наблюдается положительная динамика. Сайт                </a:t>
            </a:r>
          </a:p>
          <a:p>
            <a:pPr algn="just"/>
            <a:r>
              <a:rPr lang="ru-RU" dirty="0" smtClean="0"/>
              <a:t>   продвигается по 15 городам России.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С целью уверенного вывода сайта на первые строки выдачи поисковых        </a:t>
            </a:r>
          </a:p>
          <a:p>
            <a:pPr algn="just"/>
            <a:r>
              <a:rPr lang="ru-RU" dirty="0" smtClean="0"/>
              <a:t>    систем  как по отдельным городам так и по всей России необходимо   </a:t>
            </a:r>
          </a:p>
          <a:p>
            <a:pPr algn="just"/>
            <a:r>
              <a:rPr lang="ru-RU" dirty="0" smtClean="0"/>
              <a:t>     наращивание ссылочной массы.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Бюджет на покупку и поддержания в актуальном состоянии имеющихся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ссылок в месяц составляет около 1 тысячи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0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http://lampasibest.ru/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1340768"/>
            <a:ext cx="8208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</a:t>
            </a:r>
            <a:r>
              <a:rPr lang="ru-RU" dirty="0" smtClean="0"/>
              <a:t>Продвижение в поисковых системах:  отслеживание текущих позиций, </a:t>
            </a:r>
          </a:p>
          <a:p>
            <a:r>
              <a:rPr lang="ru-RU" dirty="0" smtClean="0"/>
              <a:t>    корректировка текстов в случае необходимости.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Покупка ссылок на биржах ссылок, поддержание актуальности имеющихся.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Баннерное размещение на специализированных ресурсах.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smtClean="0"/>
              <a:t>Интернет активность на тематических форумах и в социальных сетях.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6. </a:t>
            </a:r>
            <a:r>
              <a:rPr lang="ru-RU" dirty="0" smtClean="0"/>
              <a:t>В случае необходимости развитие региональных доменов сайта.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Desktop\санни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1" y="1484784"/>
            <a:ext cx="62943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3" y="4959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http://lampasibest.ru/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6712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</a:t>
            </a:r>
            <a:r>
              <a:rPr lang="ru-RU" sz="1100" b="1" dirty="0" smtClean="0">
                <a:solidFill>
                  <a:srgbClr val="00B050"/>
                </a:solidFill>
              </a:rPr>
              <a:t>позиций сайта на 09.01.2013г по г. Новосибирск».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718" y="1060571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66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http://lampasibest.ru/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6712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</a:t>
            </a:r>
            <a:r>
              <a:rPr lang="ru-RU" sz="1100" b="1" dirty="0" smtClean="0">
                <a:solidFill>
                  <a:srgbClr val="00B050"/>
                </a:solidFill>
              </a:rPr>
              <a:t>изменений позиций сайта с 22.10.2012 по  09.01.2013г по г. Томск».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C:\Users\Александр\Desktop\санни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5321"/>
            <a:ext cx="5760639" cy="49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098322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22.10.2012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26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05273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1</a:t>
            </a:r>
            <a:r>
              <a:rPr lang="ru-RU" dirty="0" smtClean="0"/>
              <a:t>. Составление технического задания для нового сайта, в </a:t>
            </a:r>
            <a:r>
              <a:rPr lang="ru-RU" dirty="0" err="1" smtClean="0"/>
              <a:t>т.ч</a:t>
            </a:r>
            <a:r>
              <a:rPr lang="ru-RU" dirty="0"/>
              <a:t> </a:t>
            </a:r>
            <a:r>
              <a:rPr lang="ru-RU" dirty="0" smtClean="0"/>
              <a:t>для интернет –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магазина. Контроль выполнения работ, текущее техническое обслуживание.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Продвижение в поисковых системах: расширение семантического ядра,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написание новых уникальных текстов, отслеживание текущих позиций,     </a:t>
            </a:r>
          </a:p>
          <a:p>
            <a:pPr algn="just"/>
            <a:r>
              <a:rPr lang="ru-RU" dirty="0" smtClean="0"/>
              <a:t>     корректировка текущих текстов.      </a:t>
            </a:r>
          </a:p>
          <a:p>
            <a:pPr algn="just"/>
            <a:r>
              <a:rPr lang="ru-RU" dirty="0" smtClean="0"/>
              <a:t>                 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Покупка ссылок на биржах ссылок, поддержание актуальности имеющихся.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smtClean="0"/>
              <a:t>Баннерное размещение на специализированных ресурсах.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6. </a:t>
            </a:r>
            <a:r>
              <a:rPr lang="ru-RU" dirty="0" smtClean="0"/>
              <a:t>Интернет активность на тематических форумах и в социальных сетях.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28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52" y="495912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http://lampasibest.ru/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6712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Динамика </a:t>
            </a:r>
            <a:r>
              <a:rPr lang="ru-RU" sz="1100" b="1" dirty="0" smtClean="0">
                <a:solidFill>
                  <a:srgbClr val="00B050"/>
                </a:solidFill>
              </a:rPr>
              <a:t>изменений позиций сайта с 22.10.2012 по  09.01.2013г по г. Томск».</a:t>
            </a: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Александр\Desktop\санни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6665"/>
            <a:ext cx="6552728" cy="51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718" y="1060571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06044"/>
            <a:ext cx="23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Общий вывод по продвижению:</a:t>
            </a:r>
          </a:p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http://lampasibest.ru/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32691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smtClean="0"/>
              <a:t>Сайт уверенно занимает первые строки выдачи </a:t>
            </a:r>
            <a:r>
              <a:rPr lang="ru-RU" dirty="0" err="1" smtClean="0"/>
              <a:t>яндекса</a:t>
            </a:r>
            <a:r>
              <a:rPr lang="ru-RU" dirty="0" smtClean="0"/>
              <a:t> по г. Новосибирск.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По остальным городам наблюдается положительная динамика. Сайт  </a:t>
            </a:r>
          </a:p>
          <a:p>
            <a:pPr algn="just"/>
            <a:r>
              <a:rPr lang="ru-RU" dirty="0" smtClean="0"/>
              <a:t>    продвигается по 12 городам России.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С целью уверенного вывода сайта на первые строки выдачи поисковых  </a:t>
            </a:r>
          </a:p>
          <a:p>
            <a:pPr algn="just"/>
            <a:r>
              <a:rPr lang="ru-RU" dirty="0" smtClean="0"/>
              <a:t>    систем  как по отдельным городам так и по всей России необходимо </a:t>
            </a:r>
          </a:p>
          <a:p>
            <a:pPr algn="just"/>
            <a:r>
              <a:rPr lang="ru-RU" dirty="0" smtClean="0"/>
              <a:t>    наращивание ссылочной массы. Месячный бюджет не более одной тысячи </a:t>
            </a:r>
          </a:p>
          <a:p>
            <a:pPr algn="just"/>
            <a:r>
              <a:rPr lang="ru-RU" dirty="0" smtClean="0"/>
              <a:t>     рублей.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Велика вероятность</a:t>
            </a:r>
            <a:r>
              <a:rPr lang="en-US" dirty="0" smtClean="0"/>
              <a:t>,</a:t>
            </a:r>
            <a:r>
              <a:rPr lang="ru-RU" dirty="0" smtClean="0"/>
              <a:t> что потребуется дополнительная работа над текстами </a:t>
            </a:r>
          </a:p>
          <a:p>
            <a:pPr algn="just"/>
            <a:r>
              <a:rPr lang="ru-RU" dirty="0" smtClean="0"/>
              <a:t>     сайта с целью повышения их уникальности до нужного уровня.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5733256"/>
            <a:ext cx="4367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Презентация подготовлена 10.01.2013  </a:t>
            </a:r>
            <a:r>
              <a:rPr lang="ru-RU" sz="1400" dirty="0" err="1" smtClean="0">
                <a:solidFill>
                  <a:srgbClr val="7030A0"/>
                </a:solidFill>
              </a:rPr>
              <a:t>Аксиненко</a:t>
            </a:r>
            <a:r>
              <a:rPr lang="ru-RU" sz="1400" dirty="0" smtClean="0">
                <a:solidFill>
                  <a:srgbClr val="7030A0"/>
                </a:solidFill>
              </a:rPr>
              <a:t> А.М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для ООО «</a:t>
            </a:r>
            <a:r>
              <a:rPr lang="ru-RU" sz="1400" dirty="0" err="1" smtClean="0">
                <a:solidFill>
                  <a:srgbClr val="7030A0"/>
                </a:solidFill>
              </a:rPr>
              <a:t>Сибэст</a:t>
            </a:r>
            <a:r>
              <a:rPr lang="ru-RU" sz="1400" dirty="0" smtClean="0">
                <a:solidFill>
                  <a:srgbClr val="7030A0"/>
                </a:solidFill>
              </a:rPr>
              <a:t> – Светотехника» г. Новосибирск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8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 descr="C:\Users\Александр\Desktop\график по сан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34298" cy="44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06044"/>
            <a:ext cx="5139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Динамика изменений позиций по фразе «профилактика гриппа у детей».</a:t>
            </a:r>
            <a:endParaRPr lang="ru-RU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6044"/>
            <a:ext cx="8173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Динамика изменений позиций по всем ключевым фразам за период с  21.09.2012 по 09.01.2013 </a:t>
            </a:r>
            <a:r>
              <a:rPr lang="ru-RU" sz="1200" b="1" dirty="0" err="1" smtClean="0">
                <a:solidFill>
                  <a:srgbClr val="00B050"/>
                </a:solidFill>
              </a:rPr>
              <a:t>гг</a:t>
            </a:r>
            <a:r>
              <a:rPr lang="ru-RU" sz="1200" b="1" dirty="0" smtClean="0">
                <a:solidFill>
                  <a:srgbClr val="00B050"/>
                </a:solidFill>
              </a:rPr>
              <a:t> по г. Новосибирск».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Александр\Desktop\санни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3" y="1700808"/>
            <a:ext cx="5991192" cy="19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санни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3" y="3717032"/>
            <a:ext cx="5939978" cy="26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497504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21.09.2012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926" y="3607997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6044"/>
            <a:ext cx="7748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Динамика изменений позиций по всем ключевым фразам за период с  21.09.2012 по 09.01.2013 </a:t>
            </a:r>
            <a:r>
              <a:rPr lang="ru-RU" sz="1200" b="1" dirty="0" err="1" smtClean="0">
                <a:solidFill>
                  <a:srgbClr val="00B050"/>
                </a:solidFill>
              </a:rPr>
              <a:t>гг</a:t>
            </a:r>
            <a:r>
              <a:rPr lang="ru-RU" sz="1200" b="1" dirty="0" smtClean="0">
                <a:solidFill>
                  <a:srgbClr val="00B050"/>
                </a:solidFill>
              </a:rPr>
              <a:t> по г. Тюмень».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Александр\Desktop\санни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77687"/>
            <a:ext cx="5832648" cy="21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esktop\санни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99224"/>
            <a:ext cx="5832648" cy="25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77" y="1476210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21.09.2012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977" y="3660724"/>
            <a:ext cx="17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Данные на 09.01.2013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37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01" y="929045"/>
            <a:ext cx="379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Аккаунт сайта в социальной сети  «</a:t>
            </a:r>
            <a:r>
              <a:rPr lang="ru-RU" sz="1400" b="1" dirty="0" err="1" smtClean="0">
                <a:solidFill>
                  <a:srgbClr val="00B050"/>
                </a:solidFill>
              </a:rPr>
              <a:t>вконтакте</a:t>
            </a:r>
            <a:r>
              <a:rPr lang="ru-RU" sz="1400" b="1" dirty="0" smtClean="0">
                <a:solidFill>
                  <a:srgbClr val="00B050"/>
                </a:solidFill>
              </a:rPr>
              <a:t>»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Александр\Desktop\санни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39600"/>
            <a:ext cx="3258008" cy="22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120" y="4293096"/>
            <a:ext cx="670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Работа с целевой аудиторией более чем  десяти  форумов медицинской тематики,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для молодых родителей и иные.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17411" name="Picture 3" descr="C:\Users\Александр\Desktop\санни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11" y="1407381"/>
            <a:ext cx="3020650" cy="25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799" y="518361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Цель </a:t>
            </a:r>
            <a:r>
              <a:rPr lang="ru-RU" sz="1400" b="1" dirty="0">
                <a:solidFill>
                  <a:srgbClr val="00B0F0"/>
                </a:solidFill>
              </a:rPr>
              <a:t>работы на </a:t>
            </a:r>
            <a:r>
              <a:rPr lang="ru-RU" sz="1400" b="1" dirty="0" smtClean="0">
                <a:solidFill>
                  <a:srgbClr val="00B0F0"/>
                </a:solidFill>
              </a:rPr>
              <a:t>форумах </a:t>
            </a:r>
            <a:r>
              <a:rPr lang="en-US" sz="1400" b="1" dirty="0" smtClean="0">
                <a:solidFill>
                  <a:srgbClr val="00B0F0"/>
                </a:solidFill>
              </a:rPr>
              <a:t>/ </a:t>
            </a:r>
            <a:r>
              <a:rPr lang="ru-RU" sz="1400" b="1" dirty="0" smtClean="0">
                <a:solidFill>
                  <a:srgbClr val="00B0F0"/>
                </a:solidFill>
              </a:rPr>
              <a:t>в социальных сетях: </a:t>
            </a:r>
            <a:r>
              <a:rPr lang="ru-RU" sz="1400" b="1" dirty="0">
                <a:solidFill>
                  <a:srgbClr val="00B0F0"/>
                </a:solidFill>
              </a:rPr>
              <a:t>создание положительного восприятия продукции компании среди сетевого сообщества, расширение количества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7816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3" y="126876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smtClean="0"/>
              <a:t>Проработка структуры сайта, текущая техническая доработка.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smtClean="0"/>
              <a:t>Продвижение в поисковых системах:  отслеживание текущих позиций,     </a:t>
            </a:r>
          </a:p>
          <a:p>
            <a:r>
              <a:rPr lang="ru-RU" dirty="0" smtClean="0"/>
              <a:t>     написание новых и корректировка имеющихся текстов в случае  </a:t>
            </a:r>
          </a:p>
          <a:p>
            <a:r>
              <a:rPr lang="ru-RU" dirty="0" smtClean="0"/>
              <a:t>     необходимости.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smtClean="0"/>
              <a:t>Покупка ссылок на биржах ссылок.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smtClean="0"/>
              <a:t>Баннерное размещение на специализированных ресурсах.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smtClean="0"/>
              <a:t>Контекстная реклама в </a:t>
            </a:r>
            <a:r>
              <a:rPr lang="en-US" dirty="0" smtClean="0"/>
              <a:t>yandex.ru </a:t>
            </a:r>
            <a:r>
              <a:rPr lang="ru-RU" dirty="0" smtClean="0"/>
              <a:t>и </a:t>
            </a:r>
            <a:r>
              <a:rPr lang="en-US" dirty="0" smtClean="0"/>
              <a:t>google.ru</a:t>
            </a: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6. </a:t>
            </a:r>
            <a:r>
              <a:rPr lang="ru-RU" dirty="0" smtClean="0"/>
              <a:t>Интернет активность на тематических форумах и в социальных сетях.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00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://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медздрав.рф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План продвижения сайта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  <a:hlinkClick r:id="rId2"/>
              </a:rPr>
              <a:t>http://s-u-n-n-y.ru/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6044"/>
            <a:ext cx="280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Оценка стоимости продвижения сайта.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976" y="1529928"/>
            <a:ext cx="797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Контекстная реклама в </a:t>
            </a:r>
            <a:r>
              <a:rPr lang="en-US" sz="1200" b="1" dirty="0" smtClean="0">
                <a:solidFill>
                  <a:srgbClr val="0070C0"/>
                </a:solidFill>
              </a:rPr>
              <a:t>yandex.ru</a:t>
            </a:r>
            <a:r>
              <a:rPr lang="ru-RU" sz="12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Стоимость колеблется от 5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до 16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месяц  в зависимости от размещения и времени года. По состоянию на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27.12.2012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 размещении в позиции гарантированных показов бюджет на рекламу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5 102 рубля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 30 ключевых фразах. В качестве региона выбрана вся Россия, за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искл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Москвы, Санкт – Петербурга и Северного Кавказа.  Стоимость размещения при такой же региональной выборке, но при позиции 1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место – </a:t>
            </a:r>
            <a:r>
              <a:rPr lang="ru-RU" sz="1200" dirty="0" smtClean="0">
                <a:solidFill>
                  <a:srgbClr val="FF0000"/>
                </a:solidFill>
              </a:rPr>
              <a:t>15 663 рубля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Стоимость контекстной рекламы в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google.ru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примерно 5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т.р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1200" dirty="0"/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683" y="3212976"/>
            <a:ext cx="794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2</a:t>
            </a:r>
            <a:r>
              <a:rPr lang="ru-RU" sz="1200" dirty="0" smtClean="0">
                <a:solidFill>
                  <a:srgbClr val="0070C0"/>
                </a:solidFill>
              </a:rPr>
              <a:t>. </a:t>
            </a:r>
            <a:r>
              <a:rPr lang="ru-RU" sz="1200" b="1" dirty="0" smtClean="0">
                <a:solidFill>
                  <a:srgbClr val="0070C0"/>
                </a:solidFill>
              </a:rPr>
              <a:t>Баннерное размещение в специализированных системах.</a:t>
            </a:r>
          </a:p>
          <a:p>
            <a:pPr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 </a:t>
            </a:r>
            <a:r>
              <a:rPr lang="ru-RU" sz="1200" dirty="0" smtClean="0">
                <a:solidFill>
                  <a:srgbClr val="002060"/>
                </a:solidFill>
              </a:rPr>
              <a:t>Возможен баннерный обмен при котором наши баннеры размещаются при условии размещения других баннеров на нашем сайте. При коммерческом размещении бюджет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от нескольких тысяч рублей </a:t>
            </a:r>
            <a:r>
              <a:rPr lang="ru-RU" sz="1200" dirty="0" smtClean="0">
                <a:solidFill>
                  <a:srgbClr val="002060"/>
                </a:solidFill>
              </a:rPr>
              <a:t>в зависимости от специфики баннерной системы </a:t>
            </a:r>
            <a:r>
              <a:rPr lang="ru-RU" sz="1200" dirty="0" err="1" smtClean="0">
                <a:solidFill>
                  <a:srgbClr val="002060"/>
                </a:solidFill>
              </a:rPr>
              <a:t>рунета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83" y="4581128"/>
            <a:ext cx="809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3</a:t>
            </a:r>
            <a:r>
              <a:rPr lang="ru-RU" sz="1200" dirty="0" smtClean="0">
                <a:solidFill>
                  <a:srgbClr val="0070C0"/>
                </a:solidFill>
              </a:rPr>
              <a:t>. </a:t>
            </a:r>
            <a:r>
              <a:rPr lang="ru-RU" sz="1200" b="1" dirty="0" smtClean="0">
                <a:solidFill>
                  <a:srgbClr val="0070C0"/>
                </a:solidFill>
              </a:rPr>
              <a:t>Покупка арендных и вечных ссылок на биржах ссылок </a:t>
            </a:r>
            <a:r>
              <a:rPr lang="en-US" sz="1200" b="1" dirty="0" smtClean="0">
                <a:solidFill>
                  <a:srgbClr val="0070C0"/>
                </a:solidFill>
              </a:rPr>
              <a:t>sape.ru </a:t>
            </a:r>
            <a:r>
              <a:rPr lang="ru-RU" sz="1200" b="1" dirty="0" smtClean="0">
                <a:solidFill>
                  <a:srgbClr val="0070C0"/>
                </a:solidFill>
              </a:rPr>
              <a:t>и </a:t>
            </a:r>
            <a:r>
              <a:rPr lang="en-US" sz="1200" b="1" dirty="0" smtClean="0">
                <a:solidFill>
                  <a:srgbClr val="0070C0"/>
                </a:solidFill>
              </a:rPr>
              <a:t>gogetlinks.ru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</a:t>
            </a:r>
            <a:r>
              <a:rPr lang="ru-RU" sz="1200" dirty="0" smtClean="0">
                <a:solidFill>
                  <a:srgbClr val="002060"/>
                </a:solidFill>
              </a:rPr>
              <a:t>Стоимость одной арендной ссылки колеблется около 15 рублей в месяц, вечной – около 200 рублей. С учетом покупки новых и поддержания действующих ежемесячный расход на ссылки составляет </a:t>
            </a:r>
            <a:r>
              <a:rPr lang="ru-RU" sz="1200" dirty="0" smtClean="0">
                <a:solidFill>
                  <a:srgbClr val="FF0000"/>
                </a:solidFill>
              </a:rPr>
              <a:t>около 1 тысячи рублей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1744</Words>
  <Application>Microsoft Office PowerPoint</Application>
  <PresentationFormat>Экран (4:3)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                                                                                         </vt:lpstr>
      <vt:lpstr>Направления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«СибЭСТ»    Визуализация      </dc:title>
  <dc:creator>Sibest02</dc:creator>
  <cp:lastModifiedBy>Александр</cp:lastModifiedBy>
  <cp:revision>139</cp:revision>
  <dcterms:created xsi:type="dcterms:W3CDTF">2012-12-26T08:35:41Z</dcterms:created>
  <dcterms:modified xsi:type="dcterms:W3CDTF">2013-01-10T03:46:03Z</dcterms:modified>
</cp:coreProperties>
</file>